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6" autoAdjust="0"/>
    <p:restoredTop sz="94660"/>
  </p:normalViewPr>
  <p:slideViewPr>
    <p:cSldViewPr snapToGrid="0">
      <p:cViewPr varScale="1">
        <p:scale>
          <a:sx n="17" d="100"/>
          <a:sy n="17" d="100"/>
        </p:scale>
        <p:origin x="25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on Jihyeon" userId="6aed02ae45a2aefe" providerId="LiveId" clId="{4C02627E-D682-4553-8C9A-D992C4EA340D}"/>
    <pc:docChg chg="modSld">
      <pc:chgData name="Yoon Jihyeon" userId="6aed02ae45a2aefe" providerId="LiveId" clId="{4C02627E-D682-4553-8C9A-D992C4EA340D}" dt="2022-07-26T07:20:26.606" v="0" actId="6549"/>
      <pc:docMkLst>
        <pc:docMk/>
      </pc:docMkLst>
      <pc:sldChg chg="modSp mod">
        <pc:chgData name="Yoon Jihyeon" userId="6aed02ae45a2aefe" providerId="LiveId" clId="{4C02627E-D682-4553-8C9A-D992C4EA340D}" dt="2022-07-26T07:20:26.606" v="0" actId="6549"/>
        <pc:sldMkLst>
          <pc:docMk/>
          <pc:sldMk cId="2267692609" sldId="258"/>
        </pc:sldMkLst>
        <pc:spChg chg="mod">
          <ac:chgData name="Yoon Jihyeon" userId="6aed02ae45a2aefe" providerId="LiveId" clId="{4C02627E-D682-4553-8C9A-D992C4EA340D}" dt="2022-07-26T07:20:26.606" v="0" actId="6549"/>
          <ac:spMkLst>
            <pc:docMk/>
            <pc:sldMk cId="2267692609" sldId="258"/>
            <ac:spMk id="15" creationId="{61EFE94C-4C4B-DE98-88EE-5CB6520148C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ko-KR" altLang="en-US"/>
              <a:t>마스터 제목 스타일 편집</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E6182D84-8DE0-46AC-9911-55082883E82B}" type="datetimeFigureOut">
              <a:rPr lang="ko-KR" altLang="en-US" smtClean="0"/>
              <a:t>2022-07-26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419490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E6182D84-8DE0-46AC-9911-55082883E82B}" type="datetimeFigureOut">
              <a:rPr lang="ko-KR" altLang="en-US" smtClean="0"/>
              <a:t>2022-07-26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298407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E6182D84-8DE0-46AC-9911-55082883E82B}" type="datetimeFigureOut">
              <a:rPr lang="ko-KR" altLang="en-US" smtClean="0"/>
              <a:t>2022-07-26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2339994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E6182D84-8DE0-46AC-9911-55082883E82B}" type="datetimeFigureOut">
              <a:rPr lang="ko-KR" altLang="en-US" smtClean="0"/>
              <a:t>2022-07-26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389877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ko-KR" altLang="en-US"/>
              <a:t>마스터 제목 스타일 편집</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E6182D84-8DE0-46AC-9911-55082883E82B}" type="datetimeFigureOut">
              <a:rPr lang="ko-KR" altLang="en-US" smtClean="0"/>
              <a:t>2022-07-26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1939380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E6182D84-8DE0-46AC-9911-55082883E82B}" type="datetimeFigureOut">
              <a:rPr lang="ko-KR" altLang="en-US" smtClean="0"/>
              <a:t>2022-07-26</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3297996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2085368" y="15635264"/>
            <a:ext cx="12807832" cy="22997117"/>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15326828" y="15635264"/>
            <a:ext cx="12870909" cy="22997117"/>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E6182D84-8DE0-46AC-9911-55082883E82B}" type="datetimeFigureOut">
              <a:rPr lang="ko-KR" altLang="en-US" smtClean="0"/>
              <a:t>2022-07-26</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1196992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E6182D84-8DE0-46AC-9911-55082883E82B}" type="datetimeFigureOut">
              <a:rPr lang="ko-KR" altLang="en-US" smtClean="0"/>
              <a:t>2022-07-26</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2511747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82D84-8DE0-46AC-9911-55082883E82B}" type="datetimeFigureOut">
              <a:rPr lang="ko-KR" altLang="en-US" smtClean="0"/>
              <a:t>2022-07-26</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211305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ko-KR" altLang="en-US"/>
              <a:t>마스터 제목 스타일 편집</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E6182D84-8DE0-46AC-9911-55082883E82B}" type="datetimeFigureOut">
              <a:rPr lang="ko-KR" altLang="en-US" smtClean="0"/>
              <a:t>2022-07-26</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981651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E6182D84-8DE0-46AC-9911-55082883E82B}" type="datetimeFigureOut">
              <a:rPr lang="ko-KR" altLang="en-US" smtClean="0"/>
              <a:t>2022-07-26</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252888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E6182D84-8DE0-46AC-9911-55082883E82B}" type="datetimeFigureOut">
              <a:rPr lang="ko-KR" altLang="en-US" smtClean="0"/>
              <a:t>2022-07-26</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8FE86D0A-E87F-4DC4-BE8E-D336B9DB0513}" type="slidenum">
              <a:rPr lang="ko-KR" altLang="en-US" smtClean="0"/>
              <a:t>‹#›</a:t>
            </a:fld>
            <a:endParaRPr lang="ko-KR" altLang="en-US"/>
          </a:p>
        </p:txBody>
      </p:sp>
    </p:spTree>
    <p:extLst>
      <p:ext uri="{BB962C8B-B14F-4D97-AF65-F5344CB8AC3E}">
        <p14:creationId xmlns:p14="http://schemas.microsoft.com/office/powerpoint/2010/main" val="2829093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그림 17" descr="광장이(가) 표시된 사진&#10;&#10;자동 생성된 설명">
            <a:extLst>
              <a:ext uri="{FF2B5EF4-FFF2-40B4-BE49-F238E27FC236}">
                <a16:creationId xmlns:a16="http://schemas.microsoft.com/office/drawing/2014/main" id="{F012986B-D0CC-E886-43F5-F34FBD337A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83"/>
            <a:ext cx="30275213" cy="42800996"/>
          </a:xfrm>
          <a:prstGeom prst="rect">
            <a:avLst/>
          </a:prstGeom>
        </p:spPr>
      </p:pic>
      <p:grpSp>
        <p:nvGrpSpPr>
          <p:cNvPr id="2" name="그룹 1">
            <a:extLst>
              <a:ext uri="{FF2B5EF4-FFF2-40B4-BE49-F238E27FC236}">
                <a16:creationId xmlns:a16="http://schemas.microsoft.com/office/drawing/2014/main" id="{9B5D4EAB-0A18-93F4-46D9-DA51EC29951F}"/>
              </a:ext>
            </a:extLst>
          </p:cNvPr>
          <p:cNvGrpSpPr/>
          <p:nvPr/>
        </p:nvGrpSpPr>
        <p:grpSpPr>
          <a:xfrm>
            <a:off x="1492250" y="10156824"/>
            <a:ext cx="27219200" cy="31213734"/>
            <a:chOff x="1149350" y="9699625"/>
            <a:chExt cx="17654588" cy="25254606"/>
          </a:xfrm>
        </p:grpSpPr>
        <p:sp>
          <p:nvSpPr>
            <p:cNvPr id="4" name="TextBox 3">
              <a:extLst>
                <a:ext uri="{FF2B5EF4-FFF2-40B4-BE49-F238E27FC236}">
                  <a16:creationId xmlns:a16="http://schemas.microsoft.com/office/drawing/2014/main" id="{48052B52-F64F-550E-7903-B33CECFBA6B8}"/>
                </a:ext>
              </a:extLst>
            </p:cNvPr>
            <p:cNvSpPr txBox="1">
              <a:spLocks noChangeArrowheads="1"/>
            </p:cNvSpPr>
            <p:nvPr/>
          </p:nvSpPr>
          <p:spPr bwMode="auto">
            <a:xfrm>
              <a:off x="1181100" y="9699625"/>
              <a:ext cx="8640763" cy="724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eaLnBrk="1"/>
              <a:r>
                <a:rPr lang="en-US" altLang="ko-KR" sz="4800" b="1" dirty="0">
                  <a:solidFill>
                    <a:srgbClr val="FF0066"/>
                  </a:solidFill>
                  <a:latin typeface="Times New Roman" panose="02020603050405020304" pitchFamily="18" charset="0"/>
                  <a:cs typeface="Times New Roman" panose="02020603050405020304" pitchFamily="18" charset="0"/>
                </a:rPr>
                <a:t>1. Background </a:t>
              </a:r>
              <a:endParaRPr lang="ko-KR" altLang="ko-KR" sz="4800" b="1" dirty="0">
                <a:solidFill>
                  <a:srgbClr val="FF0066"/>
                </a:solidFill>
                <a:latin typeface="Times New Roman" panose="02020603050405020304" pitchFamily="18" charset="0"/>
                <a:cs typeface="Times New Roman" panose="02020603050405020304" pitchFamily="18" charset="0"/>
              </a:endParaRPr>
            </a:p>
            <a:p>
              <a:pPr algn="just" eaLnBrk="1"/>
              <a:r>
                <a:rPr lang="en-US" altLang="ko-KR" sz="4400" dirty="0">
                  <a:latin typeface="Times New Roman" panose="02020603050405020304" pitchFamily="18" charset="0"/>
                  <a:cs typeface="Times New Roman" panose="02020603050405020304" pitchFamily="18" charset="0"/>
                </a:rPr>
                <a:t>On behalf of the organizing committee, it is our great pleasure to invite you to the 24th International Congress on Acoustics, which will be held at </a:t>
              </a:r>
              <a:r>
                <a:rPr lang="en-US" altLang="ko-KR" sz="4400" dirty="0" err="1">
                  <a:latin typeface="Times New Roman" panose="02020603050405020304" pitchFamily="18" charset="0"/>
                  <a:cs typeface="Times New Roman" panose="02020603050405020304" pitchFamily="18" charset="0"/>
                </a:rPr>
                <a:t>Hwabaek</a:t>
              </a:r>
              <a:r>
                <a:rPr lang="en-US" altLang="ko-KR" sz="4400" dirty="0">
                  <a:latin typeface="Times New Roman" panose="02020603050405020304" pitchFamily="18" charset="0"/>
                  <a:cs typeface="Times New Roman" panose="02020603050405020304" pitchFamily="18" charset="0"/>
                </a:rPr>
                <a:t> International Convention Center (HICO) in </a:t>
              </a:r>
              <a:r>
                <a:rPr lang="en-US" altLang="ko-KR" sz="4400" dirty="0" err="1">
                  <a:latin typeface="Times New Roman" panose="02020603050405020304" pitchFamily="18" charset="0"/>
                  <a:cs typeface="Times New Roman" panose="02020603050405020304" pitchFamily="18" charset="0"/>
                </a:rPr>
                <a:t>Gyeongju</a:t>
              </a:r>
              <a:r>
                <a:rPr lang="en-US" altLang="ko-KR" sz="4400" dirty="0">
                  <a:latin typeface="Times New Roman" panose="02020603050405020304" pitchFamily="18" charset="0"/>
                  <a:cs typeface="Times New Roman" panose="02020603050405020304" pitchFamily="18" charset="0"/>
                </a:rPr>
                <a:t>, Korea from October 24 to 28, 2022.</a:t>
              </a:r>
            </a:p>
            <a:p>
              <a:pPr algn="just" eaLnBrk="1"/>
              <a:r>
                <a:rPr lang="en-US" altLang="ko-KR" sz="4400" dirty="0">
                  <a:latin typeface="Times New Roman" panose="02020603050405020304" pitchFamily="18" charset="0"/>
                  <a:cs typeface="Times New Roman" panose="02020603050405020304" pitchFamily="18" charset="0"/>
                </a:rPr>
                <a:t>ICA2022 will offer the unique opportunity to learn about the study and latest researches as well as to exchange ideas and information on acoustics through plenary lectures, technical sessions, and poster Presentations. In addition, various social programs have been planned for participants to can enjoy the fascinating Korean culture and share our warm spirit of friendship.</a:t>
              </a:r>
            </a:p>
          </p:txBody>
        </p:sp>
        <p:sp>
          <p:nvSpPr>
            <p:cNvPr id="5" name="TextBox 24">
              <a:extLst>
                <a:ext uri="{FF2B5EF4-FFF2-40B4-BE49-F238E27FC236}">
                  <a16:creationId xmlns:a16="http://schemas.microsoft.com/office/drawing/2014/main" id="{853A2E77-98A0-A8B2-0873-E45554469ED9}"/>
                </a:ext>
              </a:extLst>
            </p:cNvPr>
            <p:cNvSpPr txBox="1">
              <a:spLocks noChangeArrowheads="1"/>
            </p:cNvSpPr>
            <p:nvPr/>
          </p:nvSpPr>
          <p:spPr bwMode="auto">
            <a:xfrm>
              <a:off x="1181100" y="17048916"/>
              <a:ext cx="8640763" cy="88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a:r>
                <a:rPr lang="en-US" altLang="ko-KR" sz="4800" b="1" dirty="0">
                  <a:solidFill>
                    <a:srgbClr val="FF0066"/>
                  </a:solidFill>
                  <a:latin typeface="Times New Roman" panose="02020603050405020304" pitchFamily="18" charset="0"/>
                  <a:cs typeface="Times New Roman" panose="02020603050405020304" pitchFamily="18" charset="0"/>
                </a:rPr>
                <a:t>2.	Purpose</a:t>
              </a:r>
            </a:p>
            <a:p>
              <a:pPr eaLnBrk="1"/>
              <a:r>
                <a:rPr lang="en-US" altLang="ko-KR" sz="4400" dirty="0">
                  <a:latin typeface="Times New Roman" panose="02020603050405020304" pitchFamily="18" charset="0"/>
                  <a:cs typeface="Times New Roman" panose="02020603050405020304" pitchFamily="18" charset="0"/>
                </a:rPr>
                <a:t>Koreans have a well-known love of music, from K-pop to Western classical music to reinterpretations of traditional Korean music. It follows then that Koreans are highly sensitive to the quality of sound, not only in musical instruments but also in everyday products and spaces. Thus our technical advancement in acoustics is tied to centuries of musical appreciation. As the cradle of the country’s religion, philosophy, arts and of course, music, </a:t>
              </a:r>
              <a:r>
                <a:rPr lang="en-US" altLang="ko-KR" sz="4400" dirty="0" err="1">
                  <a:latin typeface="Times New Roman" panose="02020603050405020304" pitchFamily="18" charset="0"/>
                  <a:cs typeface="Times New Roman" panose="02020603050405020304" pitchFamily="18" charset="0"/>
                </a:rPr>
                <a:t>Gyeongju</a:t>
              </a:r>
              <a:r>
                <a:rPr lang="en-US" altLang="ko-KR" sz="4400" dirty="0">
                  <a:latin typeface="Times New Roman" panose="02020603050405020304" pitchFamily="18" charset="0"/>
                  <a:cs typeface="Times New Roman" panose="02020603050405020304" pitchFamily="18" charset="0"/>
                </a:rPr>
                <a:t> can offer visitors an insight into the development of acoustics in Korea. Furthermore, the entire city is an open-air museum full of ancient sites and treasures which include three UNESCO World Heritage Sites. In short, the unique and authentic glimpse of Korean culture through </a:t>
              </a:r>
              <a:r>
                <a:rPr lang="en-US" altLang="ko-KR" sz="4400" dirty="0" err="1">
                  <a:latin typeface="Times New Roman" panose="02020603050405020304" pitchFamily="18" charset="0"/>
                  <a:cs typeface="Times New Roman" panose="02020603050405020304" pitchFamily="18" charset="0"/>
                </a:rPr>
                <a:t>Gyeongju</a:t>
              </a:r>
              <a:r>
                <a:rPr lang="en-US" altLang="ko-KR" sz="4400" dirty="0">
                  <a:latin typeface="Times New Roman" panose="02020603050405020304" pitchFamily="18" charset="0"/>
                  <a:cs typeface="Times New Roman" panose="02020603050405020304" pitchFamily="18" charset="0"/>
                </a:rPr>
                <a:t> City into Korean culture makes it the ideal backdrop for ICA 2022.</a:t>
              </a:r>
            </a:p>
          </p:txBody>
        </p:sp>
        <p:sp>
          <p:nvSpPr>
            <p:cNvPr id="6" name="TextBox 30">
              <a:extLst>
                <a:ext uri="{FF2B5EF4-FFF2-40B4-BE49-F238E27FC236}">
                  <a16:creationId xmlns:a16="http://schemas.microsoft.com/office/drawing/2014/main" id="{F6471E6D-AB1C-77FA-6433-62DA873E3A75}"/>
                </a:ext>
              </a:extLst>
            </p:cNvPr>
            <p:cNvSpPr txBox="1">
              <a:spLocks noChangeArrowheads="1"/>
            </p:cNvSpPr>
            <p:nvPr/>
          </p:nvSpPr>
          <p:spPr bwMode="auto">
            <a:xfrm>
              <a:off x="10163176" y="14735756"/>
              <a:ext cx="8640762" cy="724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eaLnBrk="1"/>
              <a:r>
                <a:rPr lang="en-US" altLang="ko-KR" sz="4800" b="1" dirty="0">
                  <a:solidFill>
                    <a:srgbClr val="FF0066"/>
                  </a:solidFill>
                  <a:latin typeface="Times New Roman" panose="02020603050405020304" pitchFamily="18" charset="0"/>
                  <a:cs typeface="Times New Roman" panose="02020603050405020304" pitchFamily="18" charset="0"/>
                </a:rPr>
                <a:t>4.	Results</a:t>
              </a:r>
            </a:p>
            <a:p>
              <a:pPr algn="just" eaLnBrk="1"/>
              <a:r>
                <a:rPr lang="en-US" altLang="ko-KR" sz="4400" dirty="0">
                  <a:latin typeface="Times New Roman" panose="02020603050405020304" pitchFamily="18" charset="0"/>
                  <a:cs typeface="Times New Roman" panose="02020603050405020304" pitchFamily="18" charset="0"/>
                </a:rPr>
                <a:t>On behalf of the organizing committee, it is our great pleasure to invite you to the 24th International Congress on Acoustics, which will be held at </a:t>
              </a:r>
              <a:r>
                <a:rPr lang="en-US" altLang="ko-KR" sz="4400" dirty="0" err="1">
                  <a:latin typeface="Times New Roman" panose="02020603050405020304" pitchFamily="18" charset="0"/>
                  <a:cs typeface="Times New Roman" panose="02020603050405020304" pitchFamily="18" charset="0"/>
                </a:rPr>
                <a:t>Hwabaek</a:t>
              </a:r>
              <a:r>
                <a:rPr lang="en-US" altLang="ko-KR" sz="4400" dirty="0">
                  <a:latin typeface="Times New Roman" panose="02020603050405020304" pitchFamily="18" charset="0"/>
                  <a:cs typeface="Times New Roman" panose="02020603050405020304" pitchFamily="18" charset="0"/>
                </a:rPr>
                <a:t> International Convention Center (HICO) in </a:t>
              </a:r>
              <a:r>
                <a:rPr lang="en-US" altLang="ko-KR" sz="4400" dirty="0" err="1">
                  <a:latin typeface="Times New Roman" panose="02020603050405020304" pitchFamily="18" charset="0"/>
                  <a:cs typeface="Times New Roman" panose="02020603050405020304" pitchFamily="18" charset="0"/>
                </a:rPr>
                <a:t>Gyeongju</a:t>
              </a:r>
              <a:r>
                <a:rPr lang="en-US" altLang="ko-KR" sz="4400" dirty="0">
                  <a:latin typeface="Times New Roman" panose="02020603050405020304" pitchFamily="18" charset="0"/>
                  <a:cs typeface="Times New Roman" panose="02020603050405020304" pitchFamily="18" charset="0"/>
                </a:rPr>
                <a:t>, Korea from October 24 to 28, 2022.</a:t>
              </a:r>
            </a:p>
            <a:p>
              <a:pPr algn="just" eaLnBrk="1"/>
              <a:r>
                <a:rPr lang="en-US" altLang="ko-KR" sz="4400" dirty="0">
                  <a:latin typeface="Times New Roman" panose="02020603050405020304" pitchFamily="18" charset="0"/>
                  <a:cs typeface="Times New Roman" panose="02020603050405020304" pitchFamily="18" charset="0"/>
                </a:rPr>
                <a:t>ICA2022 will offer the unique opportunity to learn about the study and latest researches as well as to exchange ideas and information on acoustics through plenary lectures, technical sessions, and poster Presentations. In addition, various social programs have been planned for participants to can enjoy the fascinating Korean culture and share our warm spirit of friendship.</a:t>
              </a:r>
            </a:p>
          </p:txBody>
        </p:sp>
        <p:sp>
          <p:nvSpPr>
            <p:cNvPr id="9" name="TextBox 13">
              <a:extLst>
                <a:ext uri="{FF2B5EF4-FFF2-40B4-BE49-F238E27FC236}">
                  <a16:creationId xmlns:a16="http://schemas.microsoft.com/office/drawing/2014/main" id="{8FBE0D66-CF5C-FB1D-3887-3C88F8212A3F}"/>
                </a:ext>
              </a:extLst>
            </p:cNvPr>
            <p:cNvSpPr txBox="1">
              <a:spLocks noChangeArrowheads="1"/>
            </p:cNvSpPr>
            <p:nvPr/>
          </p:nvSpPr>
          <p:spPr bwMode="auto">
            <a:xfrm>
              <a:off x="1149350" y="26064295"/>
              <a:ext cx="8640763" cy="88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eaLnBrk="1"/>
              <a:r>
                <a:rPr lang="en-US" altLang="ko-KR" sz="4800" b="1" dirty="0">
                  <a:solidFill>
                    <a:srgbClr val="FF0066"/>
                  </a:solidFill>
                  <a:latin typeface="Times New Roman" panose="02020603050405020304" pitchFamily="18" charset="0"/>
                  <a:cs typeface="Times New Roman" panose="02020603050405020304" pitchFamily="18" charset="0"/>
                </a:rPr>
                <a:t>3. Materials and Methods</a:t>
              </a:r>
            </a:p>
            <a:p>
              <a:pPr algn="just" eaLnBrk="1"/>
              <a:r>
                <a:rPr lang="en-US" altLang="ko-KR" sz="4400" dirty="0">
                  <a:latin typeface="Times New Roman" panose="02020603050405020304" pitchFamily="18" charset="0"/>
                  <a:cs typeface="Times New Roman" panose="02020603050405020304" pitchFamily="18" charset="0"/>
                </a:rPr>
                <a:t>On behalf of the organizing committee, it is our great pleasure to invite you to the 24th International Congress on Acoustics, which will be held at </a:t>
              </a:r>
              <a:r>
                <a:rPr lang="en-US" altLang="ko-KR" sz="4400" dirty="0" err="1">
                  <a:latin typeface="Times New Roman" panose="02020603050405020304" pitchFamily="18" charset="0"/>
                  <a:cs typeface="Times New Roman" panose="02020603050405020304" pitchFamily="18" charset="0"/>
                </a:rPr>
                <a:t>Hwabaek</a:t>
              </a:r>
              <a:r>
                <a:rPr lang="en-US" altLang="ko-KR" sz="4400" dirty="0">
                  <a:latin typeface="Times New Roman" panose="02020603050405020304" pitchFamily="18" charset="0"/>
                  <a:cs typeface="Times New Roman" panose="02020603050405020304" pitchFamily="18" charset="0"/>
                </a:rPr>
                <a:t> International Convention Center (HICO) in </a:t>
              </a:r>
              <a:r>
                <a:rPr lang="en-US" altLang="ko-KR" sz="4400" dirty="0" err="1">
                  <a:latin typeface="Times New Roman" panose="02020603050405020304" pitchFamily="18" charset="0"/>
                  <a:cs typeface="Times New Roman" panose="02020603050405020304" pitchFamily="18" charset="0"/>
                </a:rPr>
                <a:t>Gyeongju</a:t>
              </a:r>
              <a:r>
                <a:rPr lang="en-US" altLang="ko-KR" sz="4400" dirty="0">
                  <a:latin typeface="Times New Roman" panose="02020603050405020304" pitchFamily="18" charset="0"/>
                  <a:cs typeface="Times New Roman" panose="02020603050405020304" pitchFamily="18" charset="0"/>
                </a:rPr>
                <a:t>, Korea from October 24 to 28, 2022.</a:t>
              </a:r>
            </a:p>
            <a:p>
              <a:pPr algn="just" eaLnBrk="1"/>
              <a:r>
                <a:rPr lang="en-US" altLang="ko-KR" sz="4400" dirty="0">
                  <a:latin typeface="Times New Roman" panose="02020603050405020304" pitchFamily="18" charset="0"/>
                  <a:cs typeface="Times New Roman" panose="02020603050405020304" pitchFamily="18" charset="0"/>
                </a:rPr>
                <a:t>ICA2022 will offer the unique opportunity to learn about the study and latest researches as well as to exchange ideas and information on acoustics through plenary lectures, technical sessions, and poster Presentations. In addition, various social programs have been planned for participants to can enjoy the fascinating Korean culture and share our warm spirit of friendship. </a:t>
              </a:r>
            </a:p>
            <a:p>
              <a:pPr algn="just" eaLnBrk="1"/>
              <a:r>
                <a:rPr lang="en-US" altLang="ko-KR" sz="4400" dirty="0">
                  <a:latin typeface="Times New Roman" panose="02020603050405020304" pitchFamily="18" charset="0"/>
                  <a:cs typeface="Times New Roman" panose="02020603050405020304" pitchFamily="18" charset="0"/>
                </a:rPr>
                <a:t>Koreans have a well-known love of music, from K-pop to Western classical music to reinterpretations of traditional Korean music. </a:t>
              </a:r>
            </a:p>
          </p:txBody>
        </p:sp>
        <p:sp>
          <p:nvSpPr>
            <p:cNvPr id="10" name="TextBox 14">
              <a:extLst>
                <a:ext uri="{FF2B5EF4-FFF2-40B4-BE49-F238E27FC236}">
                  <a16:creationId xmlns:a16="http://schemas.microsoft.com/office/drawing/2014/main" id="{E71B8F5F-5245-2CD0-9F62-B733F396351E}"/>
                </a:ext>
              </a:extLst>
            </p:cNvPr>
            <p:cNvSpPr txBox="1">
              <a:spLocks noChangeArrowheads="1"/>
            </p:cNvSpPr>
            <p:nvPr/>
          </p:nvSpPr>
          <p:spPr bwMode="auto">
            <a:xfrm>
              <a:off x="10164763" y="9899650"/>
              <a:ext cx="8639175" cy="4457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a:r>
                <a:rPr lang="en-US" altLang="ko-KR" sz="4400" dirty="0">
                  <a:latin typeface="Times New Roman" panose="02020603050405020304" pitchFamily="18" charset="0"/>
                  <a:cs typeface="Times New Roman" panose="02020603050405020304" pitchFamily="18" charset="0"/>
                </a:rPr>
                <a:t>It follows then that Koreans are highly sensitive to the quality of sound, not only in musical instruments but also in everyday products and spaces.</a:t>
              </a:r>
            </a:p>
            <a:p>
              <a:pPr eaLnBrk="1"/>
              <a:r>
                <a:rPr lang="en-US" altLang="ko-KR" sz="4400" dirty="0">
                  <a:latin typeface="Times New Roman" panose="02020603050405020304" pitchFamily="18" charset="0"/>
                  <a:cs typeface="Times New Roman" panose="02020603050405020304" pitchFamily="18" charset="0"/>
                </a:rPr>
                <a:t>Thus our technical advancement in acoustics is tied to centuries of musical appreciation. As the cradle of the country’s religion, philosophy, arts and of course, music, </a:t>
              </a:r>
              <a:r>
                <a:rPr lang="en-US" altLang="ko-KR" sz="4400" dirty="0" err="1">
                  <a:latin typeface="Times New Roman" panose="02020603050405020304" pitchFamily="18" charset="0"/>
                  <a:cs typeface="Times New Roman" panose="02020603050405020304" pitchFamily="18" charset="0"/>
                </a:rPr>
                <a:t>Gyeongju</a:t>
              </a:r>
              <a:r>
                <a:rPr lang="en-US" altLang="ko-KR" sz="4400" dirty="0">
                  <a:latin typeface="Times New Roman" panose="02020603050405020304" pitchFamily="18" charset="0"/>
                  <a:cs typeface="Times New Roman" panose="02020603050405020304" pitchFamily="18" charset="0"/>
                </a:rPr>
                <a:t> can offer visitors an insight into the development of acoustics in Korea. </a:t>
              </a:r>
            </a:p>
          </p:txBody>
        </p:sp>
        <p:sp>
          <p:nvSpPr>
            <p:cNvPr id="11" name="TextBox 17">
              <a:extLst>
                <a:ext uri="{FF2B5EF4-FFF2-40B4-BE49-F238E27FC236}">
                  <a16:creationId xmlns:a16="http://schemas.microsoft.com/office/drawing/2014/main" id="{097632F2-A0C1-3EE2-EF2A-BB4C2C4A8449}"/>
                </a:ext>
              </a:extLst>
            </p:cNvPr>
            <p:cNvSpPr txBox="1">
              <a:spLocks noChangeArrowheads="1"/>
            </p:cNvSpPr>
            <p:nvPr/>
          </p:nvSpPr>
          <p:spPr bwMode="auto">
            <a:xfrm>
              <a:off x="10163176" y="22360863"/>
              <a:ext cx="8640762" cy="943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eaLnBrk="1"/>
              <a:r>
                <a:rPr lang="en-US" altLang="ko-KR" sz="4800" b="1" dirty="0">
                  <a:solidFill>
                    <a:srgbClr val="FF0066"/>
                  </a:solidFill>
                  <a:latin typeface="Times New Roman" panose="02020603050405020304" pitchFamily="18" charset="0"/>
                  <a:cs typeface="Times New Roman" panose="02020603050405020304" pitchFamily="18" charset="0"/>
                </a:rPr>
                <a:t>5.	Conclusion</a:t>
              </a:r>
            </a:p>
            <a:p>
              <a:pPr eaLnBrk="1"/>
              <a:r>
                <a:rPr lang="en-US" altLang="ko-KR" sz="4400" dirty="0">
                  <a:latin typeface="Times New Roman" panose="02020603050405020304" pitchFamily="18" charset="0"/>
                  <a:cs typeface="Times New Roman" panose="02020603050405020304" pitchFamily="18" charset="0"/>
                </a:rPr>
                <a:t>Koreans have a well-known love of music, from K-pop to Western classical music to reinterpretations of traditional Korean music. It follows then that Koreans are highly sensitive to the quality of sound, not only in musical instruments but also in everyday products and spaces. Thus our technical advancement in acoustics is tied to centuries of musical appreciation. As the cradle of the country’s religion, philosophy, arts and of course, music, </a:t>
              </a:r>
              <a:r>
                <a:rPr lang="en-US" altLang="ko-KR" sz="4400" dirty="0" err="1">
                  <a:latin typeface="Times New Roman" panose="02020603050405020304" pitchFamily="18" charset="0"/>
                  <a:cs typeface="Times New Roman" panose="02020603050405020304" pitchFamily="18" charset="0"/>
                </a:rPr>
                <a:t>Gyeongju</a:t>
              </a:r>
              <a:r>
                <a:rPr lang="en-US" altLang="ko-KR" sz="4400" dirty="0">
                  <a:latin typeface="Times New Roman" panose="02020603050405020304" pitchFamily="18" charset="0"/>
                  <a:cs typeface="Times New Roman" panose="02020603050405020304" pitchFamily="18" charset="0"/>
                </a:rPr>
                <a:t> can offer visitors an insight into the development of acoustics in Korea. Furthermore, the entire city is an open-air museum full of ancient sites and treasures which include three UNESCO World Heritage Sites. In short, the unique and authentic glimpse of Korean culture through </a:t>
              </a:r>
              <a:r>
                <a:rPr lang="en-US" altLang="ko-KR" sz="4400" dirty="0" err="1">
                  <a:latin typeface="Times New Roman" panose="02020603050405020304" pitchFamily="18" charset="0"/>
                  <a:cs typeface="Times New Roman" panose="02020603050405020304" pitchFamily="18" charset="0"/>
                </a:rPr>
                <a:t>Gyeongju</a:t>
              </a:r>
              <a:r>
                <a:rPr lang="en-US" altLang="ko-KR" sz="4400" dirty="0">
                  <a:latin typeface="Times New Roman" panose="02020603050405020304" pitchFamily="18" charset="0"/>
                  <a:cs typeface="Times New Roman" panose="02020603050405020304" pitchFamily="18" charset="0"/>
                </a:rPr>
                <a:t> City into Korean culture makes it the ideal backdrop for ICA 2022.</a:t>
              </a:r>
            </a:p>
            <a:p>
              <a:pPr algn="just" eaLnBrk="1"/>
              <a:endParaRPr lang="en-US" altLang="ko-KR" sz="4400" dirty="0">
                <a:latin typeface="Times New Roman" panose="02020603050405020304" pitchFamily="18" charset="0"/>
                <a:cs typeface="Times New Roman" panose="02020603050405020304" pitchFamily="18" charset="0"/>
              </a:endParaRPr>
            </a:p>
          </p:txBody>
        </p:sp>
      </p:grpSp>
      <p:sp>
        <p:nvSpPr>
          <p:cNvPr id="12" name="CasellaDiTesto 5">
            <a:extLst>
              <a:ext uri="{FF2B5EF4-FFF2-40B4-BE49-F238E27FC236}">
                <a16:creationId xmlns:a16="http://schemas.microsoft.com/office/drawing/2014/main" id="{839C9940-3BD7-9230-8501-CA9CC7B42FE8}"/>
              </a:ext>
            </a:extLst>
          </p:cNvPr>
          <p:cNvSpPr txBox="1">
            <a:spLocks noChangeArrowheads="1"/>
          </p:cNvSpPr>
          <p:nvPr/>
        </p:nvSpPr>
        <p:spPr bwMode="auto">
          <a:xfrm>
            <a:off x="1268412" y="7604125"/>
            <a:ext cx="27820938" cy="207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ko-KR" sz="5400" dirty="0">
                <a:latin typeface="Times New Roman" panose="02020603050405020304" pitchFamily="18" charset="0"/>
                <a:ea typeface="굴림" panose="020B0600000101010101" pitchFamily="50" charset="-127"/>
                <a:cs typeface="Times New Roman" panose="02020603050405020304" pitchFamily="18" charset="0"/>
              </a:rPr>
              <a:t>Author Name</a:t>
            </a:r>
            <a:r>
              <a:rPr lang="en-US" altLang="ko-KR" sz="5400" baseline="30000" dirty="0">
                <a:latin typeface="Times New Roman" panose="02020603050405020304" pitchFamily="18" charset="0"/>
                <a:ea typeface="굴림" panose="020B0600000101010101" pitchFamily="50" charset="-127"/>
                <a:cs typeface="Times New Roman" panose="02020603050405020304" pitchFamily="18" charset="0"/>
              </a:rPr>
              <a:t>1</a:t>
            </a:r>
            <a:r>
              <a:rPr lang="en-US" altLang="ko-KR" sz="5400" dirty="0">
                <a:latin typeface="Times New Roman" panose="02020603050405020304" pitchFamily="18" charset="0"/>
                <a:ea typeface="굴림" panose="020B0600000101010101" pitchFamily="50" charset="-127"/>
                <a:cs typeface="Times New Roman" panose="02020603050405020304" pitchFamily="18" charset="0"/>
              </a:rPr>
              <a:t>, Co-Author Name(s)</a:t>
            </a:r>
            <a:r>
              <a:rPr lang="en-US" altLang="ko-KR" sz="5400" baseline="30000" dirty="0">
                <a:latin typeface="Times New Roman" panose="02020603050405020304" pitchFamily="18" charset="0"/>
                <a:ea typeface="굴림" panose="020B0600000101010101" pitchFamily="50" charset="-127"/>
                <a:cs typeface="Times New Roman" panose="02020603050405020304" pitchFamily="18" charset="0"/>
              </a:rPr>
              <a:t>2</a:t>
            </a:r>
            <a:r>
              <a:rPr lang="en-US" altLang="ko-KR" sz="5400" dirty="0">
                <a:latin typeface="Times New Roman" panose="02020603050405020304" pitchFamily="18" charset="0"/>
                <a:ea typeface="굴림" panose="020B0600000101010101" pitchFamily="50" charset="-127"/>
                <a:cs typeface="Times New Roman" panose="02020603050405020304" pitchFamily="18" charset="0"/>
              </a:rPr>
              <a:t>… (54pt)</a:t>
            </a:r>
          </a:p>
          <a:p>
            <a:pPr algn="ctr" eaLnBrk="1" hangingPunct="1"/>
            <a:endParaRPr lang="en-US" altLang="ko-KR" sz="4000" i="1" baseline="30000" dirty="0">
              <a:latin typeface="Times New Roman" panose="02020603050405020304" pitchFamily="18" charset="0"/>
              <a:ea typeface="굴림" panose="020B0600000101010101" pitchFamily="50" charset="-127"/>
              <a:cs typeface="Times New Roman" panose="02020603050405020304" pitchFamily="18" charset="0"/>
            </a:endParaRPr>
          </a:p>
          <a:p>
            <a:pPr algn="ctr" eaLnBrk="1" hangingPunct="1"/>
            <a:r>
              <a:rPr lang="en-US" altLang="ko-KR" sz="4800" i="1" baseline="30000" dirty="0">
                <a:latin typeface="Times New Roman" panose="02020603050405020304" pitchFamily="18" charset="0"/>
                <a:ea typeface="굴림" panose="020B0600000101010101" pitchFamily="50" charset="-127"/>
                <a:cs typeface="Times New Roman" panose="02020603050405020304" pitchFamily="18" charset="0"/>
              </a:rPr>
              <a:t>1</a:t>
            </a:r>
            <a:r>
              <a:rPr lang="en-US" altLang="ko-KR" sz="4800" i="1" dirty="0">
                <a:latin typeface="Times New Roman" panose="02020603050405020304" pitchFamily="18" charset="0"/>
                <a:ea typeface="굴림" panose="020B0600000101010101" pitchFamily="50" charset="-127"/>
                <a:cs typeface="Times New Roman" panose="02020603050405020304" pitchFamily="18" charset="0"/>
              </a:rPr>
              <a:t>Department, Affiliation, Country, </a:t>
            </a:r>
            <a:r>
              <a:rPr lang="en-US" altLang="ko-KR" sz="4800" i="1" baseline="30000" dirty="0">
                <a:latin typeface="Times New Roman" panose="02020603050405020304" pitchFamily="18" charset="0"/>
                <a:ea typeface="굴림" panose="020B0600000101010101" pitchFamily="50" charset="-127"/>
                <a:cs typeface="Times New Roman" panose="02020603050405020304" pitchFamily="18" charset="0"/>
              </a:rPr>
              <a:t>2</a:t>
            </a:r>
            <a:r>
              <a:rPr lang="en-US" altLang="ko-KR" sz="4800" i="1" dirty="0">
                <a:latin typeface="Times New Roman" panose="02020603050405020304" pitchFamily="18" charset="0"/>
                <a:ea typeface="굴림" panose="020B0600000101010101" pitchFamily="50" charset="-127"/>
                <a:cs typeface="Times New Roman" panose="02020603050405020304" pitchFamily="18" charset="0"/>
              </a:rPr>
              <a:t>Department, Affiliation, Country… </a:t>
            </a:r>
            <a:r>
              <a:rPr lang="en-US" altLang="ko-KR" sz="4800" dirty="0">
                <a:latin typeface="Times New Roman" panose="02020603050405020304" pitchFamily="18" charset="0"/>
                <a:ea typeface="굴림" panose="020B0600000101010101" pitchFamily="50" charset="-127"/>
                <a:cs typeface="Times New Roman" panose="02020603050405020304" pitchFamily="18" charset="0"/>
              </a:rPr>
              <a:t>(48pt)</a:t>
            </a:r>
            <a:endParaRPr lang="ko-KR" altLang="ko-KR" sz="4800"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3" name="직사각형 16">
            <a:extLst>
              <a:ext uri="{FF2B5EF4-FFF2-40B4-BE49-F238E27FC236}">
                <a16:creationId xmlns:a16="http://schemas.microsoft.com/office/drawing/2014/main" id="{F5304A24-F6A9-4503-8EA7-5179BAC81160}"/>
              </a:ext>
            </a:extLst>
          </p:cNvPr>
          <p:cNvSpPr>
            <a:spLocks noChangeArrowheads="1"/>
          </p:cNvSpPr>
          <p:nvPr/>
        </p:nvSpPr>
        <p:spPr bwMode="auto">
          <a:xfrm>
            <a:off x="1149350" y="4667250"/>
            <a:ext cx="27940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ko-KR" sz="6000" b="1" dirty="0">
                <a:latin typeface="Times New Roman" panose="02020603050405020304" pitchFamily="18" charset="0"/>
                <a:cs typeface="Times New Roman" panose="02020603050405020304" pitchFamily="18" charset="0"/>
              </a:rPr>
              <a:t>Poster</a:t>
            </a:r>
            <a:r>
              <a:rPr lang="ko-KR" altLang="en-US" sz="6000" b="1" dirty="0">
                <a:latin typeface="Times New Roman" panose="02020603050405020304" pitchFamily="18" charset="0"/>
                <a:cs typeface="Times New Roman" panose="02020603050405020304" pitchFamily="18" charset="0"/>
              </a:rPr>
              <a:t> </a:t>
            </a:r>
            <a:r>
              <a:rPr lang="en-US" altLang="ko-KR" sz="6000" b="1" dirty="0">
                <a:latin typeface="Times New Roman" panose="02020603050405020304" pitchFamily="18" charset="0"/>
                <a:cs typeface="Times New Roman" panose="02020603050405020304" pitchFamily="18" charset="0"/>
              </a:rPr>
              <a:t>Title – Font: Times New Roman (in Bold) / 60-70pt / Black / Centered / width of text box: 50cm</a:t>
            </a:r>
            <a:endParaRPr lang="ko-KR" altLang="en-US" sz="6000" b="1" dirty="0">
              <a:latin typeface="Times New Roman" panose="02020603050405020304" pitchFamily="18" charset="0"/>
              <a:cs typeface="Times New Roman" panose="02020603050405020304" pitchFamily="18" charset="0"/>
            </a:endParaRPr>
          </a:p>
        </p:txBody>
      </p:sp>
      <p:sp>
        <p:nvSpPr>
          <p:cNvPr id="14" name="사각형: 둥근 모서리 13">
            <a:extLst>
              <a:ext uri="{FF2B5EF4-FFF2-40B4-BE49-F238E27FC236}">
                <a16:creationId xmlns:a16="http://schemas.microsoft.com/office/drawing/2014/main" id="{6C78A2DC-0CE7-02C1-CE7C-2460E6089B16}"/>
              </a:ext>
            </a:extLst>
          </p:cNvPr>
          <p:cNvSpPr/>
          <p:nvPr/>
        </p:nvSpPr>
        <p:spPr>
          <a:xfrm>
            <a:off x="-8445500" y="0"/>
            <a:ext cx="7961312" cy="3495675"/>
          </a:xfrm>
          <a:prstGeom prst="roundRect">
            <a:avLst>
              <a:gd name="adj" fmla="val 50000"/>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lang="en-US" altLang="ko-KR" sz="13800" b="1" dirty="0">
                <a:solidFill>
                  <a:schemeClr val="bg1"/>
                </a:solidFill>
              </a:rPr>
              <a:t>Sample</a:t>
            </a:r>
            <a:endParaRPr lang="ko-KR" altLang="en-US" sz="13800" b="1" dirty="0">
              <a:solidFill>
                <a:schemeClr val="bg1"/>
              </a:solidFill>
            </a:endParaRPr>
          </a:p>
        </p:txBody>
      </p:sp>
      <p:sp>
        <p:nvSpPr>
          <p:cNvPr id="15" name="직사각형 14">
            <a:extLst>
              <a:ext uri="{FF2B5EF4-FFF2-40B4-BE49-F238E27FC236}">
                <a16:creationId xmlns:a16="http://schemas.microsoft.com/office/drawing/2014/main" id="{61EFE94C-4C4B-DE98-88EE-5CB6520148C9}"/>
              </a:ext>
            </a:extLst>
          </p:cNvPr>
          <p:cNvSpPr/>
          <p:nvPr/>
        </p:nvSpPr>
        <p:spPr>
          <a:xfrm>
            <a:off x="-23582313" y="4667250"/>
            <a:ext cx="22371050" cy="1209779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lvl="1" algn="just" eaLnBrk="1" fontAlgn="auto" latinLnBrk="1" hangingPunct="1">
              <a:lnSpc>
                <a:spcPct val="150000"/>
              </a:lnSpc>
              <a:spcBef>
                <a:spcPts val="0"/>
              </a:spcBef>
              <a:spcAft>
                <a:spcPts val="0"/>
              </a:spcAft>
              <a:defRPr/>
            </a:pPr>
            <a:r>
              <a:rPr lang="en-US" altLang="ko-KR" sz="6600" b="1" i="1" kern="100" dirty="0">
                <a:solidFill>
                  <a:srgbClr val="FF0000"/>
                </a:solidFill>
                <a:latin typeface="Times New Roman" panose="02020603050405020304" pitchFamily="18" charset="0"/>
                <a:ea typeface="바탕" panose="02030600000101010101" pitchFamily="18" charset="-127"/>
                <a:cs typeface="Times New Roman" panose="02020603050405020304" pitchFamily="18" charset="0"/>
              </a:rPr>
              <a:t>E-Posters must meet the following criteria: </a:t>
            </a:r>
            <a:endParaRPr lang="ko-KR" altLang="ko-KR" sz="6600" kern="100" dirty="0">
              <a:latin typeface="Times New Roman" panose="02020603050405020304" pitchFamily="18" charset="0"/>
              <a:ea typeface="바탕" panose="02030600000101010101" pitchFamily="18" charset="-127"/>
              <a:cs typeface="Times New Roman" panose="02020603050405020304" pitchFamily="18" charset="0"/>
            </a:endParaRPr>
          </a:p>
          <a:p>
            <a:pPr marL="1771650" lvl="2" indent="-857250" algn="just" eaLnBrk="1" fontAlgn="auto" hangingPunct="1">
              <a:lnSpc>
                <a:spcPct val="150000"/>
              </a:lnSpc>
              <a:spcBef>
                <a:spcPts val="0"/>
              </a:spcBef>
              <a:spcAft>
                <a:spcPts val="0"/>
              </a:spcAft>
              <a:buFont typeface="Wingdings" panose="05000000000000000000" pitchFamily="2" charset="2"/>
              <a:buChar char="ü"/>
              <a:tabLst>
                <a:tab pos="457200" algn="l"/>
              </a:tabLst>
              <a:defRPr/>
            </a:pPr>
            <a:r>
              <a:rPr lang="en-US" altLang="ko-KR" sz="6600" kern="100" dirty="0">
                <a:solidFill>
                  <a:srgbClr val="000000"/>
                </a:solidFill>
                <a:latin typeface="Times New Roman" panose="02020603050405020304" pitchFamily="18" charset="0"/>
                <a:ea typeface="바탕" panose="02030600000101010101" pitchFamily="18" charset="-127"/>
                <a:cs typeface="Times New Roman" panose="02020603050405020304" pitchFamily="18" charset="0"/>
              </a:rPr>
              <a:t>All E-Posters should be prepared in English.</a:t>
            </a:r>
            <a:endParaRPr lang="ko-KR" altLang="ko-KR" sz="6600" kern="100" dirty="0">
              <a:latin typeface="Times New Roman" panose="02020603050405020304" pitchFamily="18" charset="0"/>
              <a:ea typeface="바탕" panose="02030600000101010101" pitchFamily="18" charset="-127"/>
              <a:cs typeface="Times New Roman" panose="02020603050405020304" pitchFamily="18" charset="0"/>
            </a:endParaRPr>
          </a:p>
          <a:p>
            <a:pPr marL="1771650" lvl="2" indent="-857250" algn="just" eaLnBrk="1" fontAlgn="auto" hangingPunct="1">
              <a:lnSpc>
                <a:spcPct val="150000"/>
              </a:lnSpc>
              <a:spcBef>
                <a:spcPts val="0"/>
              </a:spcBef>
              <a:spcAft>
                <a:spcPts val="0"/>
              </a:spcAft>
              <a:buFont typeface="Wingdings" panose="05000000000000000000" pitchFamily="2" charset="2"/>
              <a:buChar char="ü"/>
              <a:tabLst>
                <a:tab pos="457200" algn="l"/>
              </a:tabLst>
              <a:defRPr/>
            </a:pPr>
            <a:r>
              <a:rPr lang="en-US" altLang="ko-KR" sz="6600" kern="100" dirty="0">
                <a:solidFill>
                  <a:schemeClr val="tx1"/>
                </a:solidFill>
                <a:latin typeface="Times New Roman" panose="02020603050405020304" pitchFamily="18" charset="0"/>
                <a:ea typeface="바탕" panose="02030600000101010101" pitchFamily="18" charset="-127"/>
                <a:cs typeface="Times New Roman" panose="02020603050405020304" pitchFamily="18" charset="0"/>
              </a:rPr>
              <a:t>Page Size: A0 (84.1 wide </a:t>
            </a:r>
            <a:r>
              <a:rPr lang="en-US" altLang="ko-KR" sz="6600" kern="100" dirty="0">
                <a:solidFill>
                  <a:srgbClr val="000000"/>
                </a:solidFill>
                <a:latin typeface="Times New Roman" panose="02020603050405020304" pitchFamily="18" charset="0"/>
                <a:ea typeface="바탕" panose="02030600000101010101" pitchFamily="18" charset="-127"/>
                <a:cs typeface="Times New Roman" panose="02020603050405020304" pitchFamily="18" charset="0"/>
              </a:rPr>
              <a:t>*</a:t>
            </a:r>
            <a:r>
              <a:rPr lang="en-US" altLang="ko-KR" sz="6600" kern="100" dirty="0">
                <a:solidFill>
                  <a:schemeClr val="tx1"/>
                </a:solidFill>
                <a:latin typeface="Times New Roman" panose="02020603050405020304" pitchFamily="18" charset="0"/>
                <a:ea typeface="바탕" panose="02030600000101010101" pitchFamily="18" charset="-127"/>
                <a:cs typeface="Times New Roman" panose="02020603050405020304" pitchFamily="18" charset="0"/>
              </a:rPr>
              <a:t>118.9 high </a:t>
            </a:r>
            <a:r>
              <a:rPr lang="en-US" altLang="ko-KR" sz="6600" kern="100" dirty="0">
                <a:solidFill>
                  <a:srgbClr val="000000"/>
                </a:solidFill>
                <a:latin typeface="Times New Roman" panose="02020603050405020304" pitchFamily="18" charset="0"/>
                <a:ea typeface="바탕" panose="02030600000101010101" pitchFamily="18" charset="-127"/>
                <a:cs typeface="Times New Roman" panose="02020603050405020304" pitchFamily="18" charset="0"/>
              </a:rPr>
              <a:t>cm)</a:t>
            </a:r>
          </a:p>
          <a:p>
            <a:pPr marL="1771650" lvl="2" indent="-857250" algn="just" eaLnBrk="1" fontAlgn="auto" hangingPunct="1">
              <a:lnSpc>
                <a:spcPct val="150000"/>
              </a:lnSpc>
              <a:spcBef>
                <a:spcPts val="0"/>
              </a:spcBef>
              <a:spcAft>
                <a:spcPts val="0"/>
              </a:spcAft>
              <a:buFont typeface="Wingdings" panose="05000000000000000000" pitchFamily="2" charset="2"/>
              <a:buChar char="ü"/>
              <a:tabLst>
                <a:tab pos="457200" algn="l"/>
              </a:tabLst>
              <a:defRPr/>
            </a:pPr>
            <a:r>
              <a:rPr lang="en-US" altLang="ko-KR" sz="6600" kern="100" dirty="0">
                <a:solidFill>
                  <a:srgbClr val="000000"/>
                </a:solidFill>
                <a:latin typeface="Times New Roman" panose="02020603050405020304" pitchFamily="18" charset="0"/>
                <a:ea typeface="바탕" panose="02030600000101010101" pitchFamily="18" charset="-127"/>
                <a:cs typeface="Times New Roman" panose="02020603050405020304" pitchFamily="18" charset="0"/>
              </a:rPr>
              <a:t>Page Limit: 1 Page</a:t>
            </a:r>
          </a:p>
          <a:p>
            <a:pPr marL="1771650" lvl="2" indent="-857250" algn="just" eaLnBrk="1" fontAlgn="auto" hangingPunct="1">
              <a:lnSpc>
                <a:spcPct val="150000"/>
              </a:lnSpc>
              <a:spcBef>
                <a:spcPts val="0"/>
              </a:spcBef>
              <a:spcAft>
                <a:spcPts val="0"/>
              </a:spcAft>
              <a:buFont typeface="Wingdings" panose="05000000000000000000" pitchFamily="2" charset="2"/>
              <a:buChar char="ü"/>
              <a:tabLst>
                <a:tab pos="457200" algn="l"/>
              </a:tabLst>
              <a:defRPr/>
            </a:pPr>
            <a:r>
              <a:rPr lang="en-US" altLang="ko-KR" sz="6600" kern="100" dirty="0">
                <a:solidFill>
                  <a:srgbClr val="000000"/>
                </a:solidFill>
                <a:latin typeface="Times New Roman" panose="02020603050405020304" pitchFamily="18" charset="0"/>
                <a:ea typeface="바탕" panose="02030600000101010101" pitchFamily="18" charset="-127"/>
                <a:cs typeface="Times New Roman" panose="02020603050405020304" pitchFamily="18" charset="0"/>
              </a:rPr>
              <a:t>Font: Times New Roman</a:t>
            </a:r>
          </a:p>
          <a:p>
            <a:pPr marL="1771650" lvl="2" indent="-857250" algn="just" eaLnBrk="1" fontAlgn="auto" hangingPunct="1">
              <a:lnSpc>
                <a:spcPct val="150000"/>
              </a:lnSpc>
              <a:spcBef>
                <a:spcPts val="0"/>
              </a:spcBef>
              <a:spcAft>
                <a:spcPts val="0"/>
              </a:spcAft>
              <a:buFont typeface="Wingdings" panose="05000000000000000000" pitchFamily="2" charset="2"/>
              <a:buChar char="ü"/>
              <a:tabLst>
                <a:tab pos="457200" algn="l"/>
              </a:tabLst>
              <a:defRPr/>
            </a:pPr>
            <a:r>
              <a:rPr lang="en-US" altLang="ko-KR" sz="6600" kern="100" dirty="0">
                <a:solidFill>
                  <a:srgbClr val="000000"/>
                </a:solidFill>
                <a:latin typeface="Times New Roman" panose="02020603050405020304" pitchFamily="18" charset="0"/>
                <a:ea typeface="바탕" panose="02030600000101010101" pitchFamily="18" charset="-127"/>
                <a:cs typeface="Times New Roman" panose="02020603050405020304" pitchFamily="18" charset="0"/>
              </a:rPr>
              <a:t>Minimum font size is 30 Points</a:t>
            </a:r>
          </a:p>
          <a:p>
            <a:pPr marL="1771650" lvl="2" indent="-857250" algn="just" eaLnBrk="1" fontAlgn="auto" hangingPunct="1">
              <a:lnSpc>
                <a:spcPct val="150000"/>
              </a:lnSpc>
              <a:spcBef>
                <a:spcPts val="0"/>
              </a:spcBef>
              <a:spcAft>
                <a:spcPts val="0"/>
              </a:spcAft>
              <a:buFont typeface="Wingdings" panose="05000000000000000000" pitchFamily="2" charset="2"/>
              <a:buChar char="ü"/>
              <a:tabLst>
                <a:tab pos="457200" algn="l"/>
              </a:tabLst>
              <a:defRPr/>
            </a:pPr>
            <a:r>
              <a:rPr lang="en-US" altLang="ko-KR" sz="6600" kern="100" dirty="0">
                <a:solidFill>
                  <a:srgbClr val="000000"/>
                </a:solidFill>
                <a:latin typeface="Times New Roman" panose="02020603050405020304" pitchFamily="18" charset="0"/>
                <a:ea typeface="바탕" panose="02030600000101010101" pitchFamily="18" charset="-127"/>
                <a:cs typeface="Times New Roman" panose="02020603050405020304" pitchFamily="18" charset="0"/>
              </a:rPr>
              <a:t>Pictures, graphs and tables can be included in the E-Poster</a:t>
            </a:r>
          </a:p>
          <a:p>
            <a:pPr marL="1771650" lvl="2" indent="-857250" algn="just" eaLnBrk="1" fontAlgn="auto" hangingPunct="1">
              <a:lnSpc>
                <a:spcPct val="150000"/>
              </a:lnSpc>
              <a:spcBef>
                <a:spcPts val="0"/>
              </a:spcBef>
              <a:spcAft>
                <a:spcPts val="0"/>
              </a:spcAft>
              <a:buFont typeface="Wingdings" panose="05000000000000000000" pitchFamily="2" charset="2"/>
              <a:buChar char="ü"/>
              <a:tabLst>
                <a:tab pos="457200" algn="l"/>
              </a:tabLst>
              <a:defRPr/>
            </a:pPr>
            <a:r>
              <a:rPr lang="en-US" altLang="ko-KR" sz="6600" kern="100">
                <a:solidFill>
                  <a:srgbClr val="000000"/>
                </a:solidFill>
                <a:latin typeface="Times New Roman" panose="02020603050405020304" pitchFamily="18" charset="0"/>
                <a:ea typeface="바탕" panose="02030600000101010101" pitchFamily="18" charset="-127"/>
                <a:cs typeface="Times New Roman" panose="02020603050405020304" pitchFamily="18" charset="0"/>
              </a:rPr>
              <a:t>There </a:t>
            </a:r>
            <a:r>
              <a:rPr lang="en-US" altLang="ko-KR" sz="6600" kern="100" dirty="0">
                <a:solidFill>
                  <a:srgbClr val="000000"/>
                </a:solidFill>
                <a:latin typeface="Times New Roman" panose="02020603050405020304" pitchFamily="18" charset="0"/>
                <a:ea typeface="바탕" panose="02030600000101010101" pitchFamily="18" charset="-127"/>
                <a:cs typeface="Times New Roman" panose="02020603050405020304" pitchFamily="18" charset="0"/>
              </a:rPr>
              <a:t>is no prescribed format of main body</a:t>
            </a:r>
            <a:endParaRPr lang="ko-KR" altLang="ko-KR" sz="6600" kern="100" dirty="0">
              <a:solidFill>
                <a:srgbClr val="000000"/>
              </a:solidFill>
              <a:latin typeface="Times New Roman" panose="02020603050405020304" pitchFamily="18" charset="0"/>
              <a:ea typeface="바탕" panose="02030600000101010101" pitchFamily="18" charset="-127"/>
              <a:cs typeface="Times New Roman" panose="02020603050405020304" pitchFamily="18" charset="0"/>
            </a:endParaRPr>
          </a:p>
        </p:txBody>
      </p:sp>
    </p:spTree>
    <p:extLst>
      <p:ext uri="{BB962C8B-B14F-4D97-AF65-F5344CB8AC3E}">
        <p14:creationId xmlns:p14="http://schemas.microsoft.com/office/powerpoint/2010/main" val="2267692609"/>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837</Words>
  <Application>Microsoft Office PowerPoint</Application>
  <PresentationFormat>사용자 지정</PresentationFormat>
  <Paragraphs>29</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Arial</vt:lpstr>
      <vt:lpstr>Calibri</vt:lpstr>
      <vt:lpstr>Calibri Light</vt:lpstr>
      <vt:lpstr>Times New Roman</vt:lpstr>
      <vt:lpstr>Wingdings</vt:lpstr>
      <vt:lpstr>Office 테마</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Yoon Jihyeon</dc:creator>
  <cp:lastModifiedBy>Yoon Jihyeon</cp:lastModifiedBy>
  <cp:revision>10</cp:revision>
  <dcterms:created xsi:type="dcterms:W3CDTF">2022-07-19T06:46:56Z</dcterms:created>
  <dcterms:modified xsi:type="dcterms:W3CDTF">2022-07-26T07:20:27Z</dcterms:modified>
</cp:coreProperties>
</file>